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0"/>
  </p:handoutMasterIdLst>
  <p:sldIdLst>
    <p:sldId id="256" r:id="rId2"/>
    <p:sldId id="257" r:id="rId3"/>
    <p:sldId id="261" r:id="rId4"/>
    <p:sldId id="260" r:id="rId5"/>
    <p:sldId id="258" r:id="rId6"/>
    <p:sldId id="259" r:id="rId7"/>
    <p:sldId id="265" r:id="rId8"/>
    <p:sldId id="267" r:id="rId9"/>
    <p:sldId id="262" r:id="rId10"/>
    <p:sldId id="263" r:id="rId11"/>
    <p:sldId id="271" r:id="rId12"/>
    <p:sldId id="268" r:id="rId13"/>
    <p:sldId id="272" r:id="rId14"/>
    <p:sldId id="269" r:id="rId15"/>
    <p:sldId id="273" r:id="rId16"/>
    <p:sldId id="275" r:id="rId17"/>
    <p:sldId id="274" r:id="rId18"/>
    <p:sldId id="26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E0B4A6-883F-4645-95D2-67BAD49960D7}" type="datetimeFigureOut">
              <a:rPr lang="en-US" smtClean="0"/>
              <a:t>11/20/2017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2AC22A9-E123-4981-97AE-532CF64EE53B}" type="slidenum">
              <a:rPr lang="en-US" smtClean="0"/>
              <a:t>‹#›</a:t>
            </a:fld>
            <a:endParaRPr lang="en-US"/>
          </a:p>
        </p:txBody>
      </p:sp>
    </p:spTree>
    <p:extLst>
      <p:ext uri="{BB962C8B-B14F-4D97-AF65-F5344CB8AC3E}">
        <p14:creationId xmlns:p14="http://schemas.microsoft.com/office/powerpoint/2010/main" val="27134501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543E36-B1A5-461B-9DBE-909961079F9C}" type="datetimeFigureOut">
              <a:rPr lang="en-US" smtClean="0"/>
              <a:t>11/20/2017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343A7-F9A0-4CB6-9A7D-6D05FB7E6277}" type="slidenum">
              <a:rPr lang="en-US" smtClean="0"/>
              <a:t>‹#›</a:t>
            </a:fld>
            <a:endParaRPr lang="en-US"/>
          </a:p>
        </p:txBody>
      </p:sp>
    </p:spTree>
    <p:extLst>
      <p:ext uri="{BB962C8B-B14F-4D97-AF65-F5344CB8AC3E}">
        <p14:creationId xmlns:p14="http://schemas.microsoft.com/office/powerpoint/2010/main" val="3227388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543E36-B1A5-461B-9DBE-909961079F9C}" type="datetimeFigureOut">
              <a:rPr lang="en-US" smtClean="0"/>
              <a:t>11/20/2017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343A7-F9A0-4CB6-9A7D-6D05FB7E6277}" type="slidenum">
              <a:rPr lang="en-US" smtClean="0"/>
              <a:t>‹#›</a:t>
            </a:fld>
            <a:endParaRPr lang="en-US"/>
          </a:p>
        </p:txBody>
      </p:sp>
    </p:spTree>
    <p:extLst>
      <p:ext uri="{BB962C8B-B14F-4D97-AF65-F5344CB8AC3E}">
        <p14:creationId xmlns:p14="http://schemas.microsoft.com/office/powerpoint/2010/main" val="2548031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543E36-B1A5-461B-9DBE-909961079F9C}" type="datetimeFigureOut">
              <a:rPr lang="en-US" smtClean="0"/>
              <a:t>11/20/2017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343A7-F9A0-4CB6-9A7D-6D05FB7E6277}" type="slidenum">
              <a:rPr lang="en-US" smtClean="0"/>
              <a:t>‹#›</a:t>
            </a:fld>
            <a:endParaRPr lang="en-US"/>
          </a:p>
        </p:txBody>
      </p:sp>
    </p:spTree>
    <p:extLst>
      <p:ext uri="{BB962C8B-B14F-4D97-AF65-F5344CB8AC3E}">
        <p14:creationId xmlns:p14="http://schemas.microsoft.com/office/powerpoint/2010/main" val="1135277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543E36-B1A5-461B-9DBE-909961079F9C}" type="datetimeFigureOut">
              <a:rPr lang="en-US" smtClean="0"/>
              <a:t>11/20/2017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343A7-F9A0-4CB6-9A7D-6D05FB7E6277}" type="slidenum">
              <a:rPr lang="en-US" smtClean="0"/>
              <a:t>‹#›</a:t>
            </a:fld>
            <a:endParaRPr lang="en-US"/>
          </a:p>
        </p:txBody>
      </p:sp>
    </p:spTree>
    <p:extLst>
      <p:ext uri="{BB962C8B-B14F-4D97-AF65-F5344CB8AC3E}">
        <p14:creationId xmlns:p14="http://schemas.microsoft.com/office/powerpoint/2010/main" val="468931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543E36-B1A5-461B-9DBE-909961079F9C}" type="datetimeFigureOut">
              <a:rPr lang="en-US" smtClean="0"/>
              <a:t>11/20/2017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343A7-F9A0-4CB6-9A7D-6D05FB7E6277}" type="slidenum">
              <a:rPr lang="en-US" smtClean="0"/>
              <a:t>‹#›</a:t>
            </a:fld>
            <a:endParaRPr lang="en-US"/>
          </a:p>
        </p:txBody>
      </p:sp>
    </p:spTree>
    <p:extLst>
      <p:ext uri="{BB962C8B-B14F-4D97-AF65-F5344CB8AC3E}">
        <p14:creationId xmlns:p14="http://schemas.microsoft.com/office/powerpoint/2010/main" val="2305439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543E36-B1A5-461B-9DBE-909961079F9C}" type="datetimeFigureOut">
              <a:rPr lang="en-US" smtClean="0"/>
              <a:t>11/20/2017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E343A7-F9A0-4CB6-9A7D-6D05FB7E6277}" type="slidenum">
              <a:rPr lang="en-US" smtClean="0"/>
              <a:t>‹#›</a:t>
            </a:fld>
            <a:endParaRPr lang="en-US"/>
          </a:p>
        </p:txBody>
      </p:sp>
    </p:spTree>
    <p:extLst>
      <p:ext uri="{BB962C8B-B14F-4D97-AF65-F5344CB8AC3E}">
        <p14:creationId xmlns:p14="http://schemas.microsoft.com/office/powerpoint/2010/main" val="2977462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543E36-B1A5-461B-9DBE-909961079F9C}" type="datetimeFigureOut">
              <a:rPr lang="en-US" smtClean="0"/>
              <a:t>11/20/2017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E343A7-F9A0-4CB6-9A7D-6D05FB7E6277}" type="slidenum">
              <a:rPr lang="en-US" smtClean="0"/>
              <a:t>‹#›</a:t>
            </a:fld>
            <a:endParaRPr lang="en-US"/>
          </a:p>
        </p:txBody>
      </p:sp>
    </p:spTree>
    <p:extLst>
      <p:ext uri="{BB962C8B-B14F-4D97-AF65-F5344CB8AC3E}">
        <p14:creationId xmlns:p14="http://schemas.microsoft.com/office/powerpoint/2010/main" val="121395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543E36-B1A5-461B-9DBE-909961079F9C}" type="datetimeFigureOut">
              <a:rPr lang="en-US" smtClean="0"/>
              <a:t>11/20/2017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E343A7-F9A0-4CB6-9A7D-6D05FB7E6277}" type="slidenum">
              <a:rPr lang="en-US" smtClean="0"/>
              <a:t>‹#›</a:t>
            </a:fld>
            <a:endParaRPr lang="en-US"/>
          </a:p>
        </p:txBody>
      </p:sp>
    </p:spTree>
    <p:extLst>
      <p:ext uri="{BB962C8B-B14F-4D97-AF65-F5344CB8AC3E}">
        <p14:creationId xmlns:p14="http://schemas.microsoft.com/office/powerpoint/2010/main" val="931727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543E36-B1A5-461B-9DBE-909961079F9C}" type="datetimeFigureOut">
              <a:rPr lang="en-US" smtClean="0"/>
              <a:t>11/20/2017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E343A7-F9A0-4CB6-9A7D-6D05FB7E6277}" type="slidenum">
              <a:rPr lang="en-US" smtClean="0"/>
              <a:t>‹#›</a:t>
            </a:fld>
            <a:endParaRPr lang="en-US"/>
          </a:p>
        </p:txBody>
      </p:sp>
    </p:spTree>
    <p:extLst>
      <p:ext uri="{BB962C8B-B14F-4D97-AF65-F5344CB8AC3E}">
        <p14:creationId xmlns:p14="http://schemas.microsoft.com/office/powerpoint/2010/main" val="3161902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543E36-B1A5-461B-9DBE-909961079F9C}" type="datetimeFigureOut">
              <a:rPr lang="en-US" smtClean="0"/>
              <a:t>11/20/2017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E343A7-F9A0-4CB6-9A7D-6D05FB7E6277}" type="slidenum">
              <a:rPr lang="en-US" smtClean="0"/>
              <a:t>‹#›</a:t>
            </a:fld>
            <a:endParaRPr lang="en-US"/>
          </a:p>
        </p:txBody>
      </p:sp>
    </p:spTree>
    <p:extLst>
      <p:ext uri="{BB962C8B-B14F-4D97-AF65-F5344CB8AC3E}">
        <p14:creationId xmlns:p14="http://schemas.microsoft.com/office/powerpoint/2010/main" val="1754143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543E36-B1A5-461B-9DBE-909961079F9C}" type="datetimeFigureOut">
              <a:rPr lang="en-US" smtClean="0"/>
              <a:t>11/20/2017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E343A7-F9A0-4CB6-9A7D-6D05FB7E6277}" type="slidenum">
              <a:rPr lang="en-US" smtClean="0"/>
              <a:t>‹#›</a:t>
            </a:fld>
            <a:endParaRPr lang="en-US"/>
          </a:p>
        </p:txBody>
      </p:sp>
    </p:spTree>
    <p:extLst>
      <p:ext uri="{BB962C8B-B14F-4D97-AF65-F5344CB8AC3E}">
        <p14:creationId xmlns:p14="http://schemas.microsoft.com/office/powerpoint/2010/main" val="2191000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543E36-B1A5-461B-9DBE-909961079F9C}" type="datetimeFigureOut">
              <a:rPr lang="en-US" smtClean="0"/>
              <a:t>11/20/2017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E343A7-F9A0-4CB6-9A7D-6D05FB7E6277}" type="slidenum">
              <a:rPr lang="en-US" smtClean="0"/>
              <a:t>‹#›</a:t>
            </a:fld>
            <a:endParaRPr lang="en-US"/>
          </a:p>
        </p:txBody>
      </p:sp>
    </p:spTree>
    <p:extLst>
      <p:ext uri="{BB962C8B-B14F-4D97-AF65-F5344CB8AC3E}">
        <p14:creationId xmlns:p14="http://schemas.microsoft.com/office/powerpoint/2010/main" val="18755120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media.hhmi.org/hl/06Lect1.html" TargetMode="External"/><Relationship Id="rId2" Type="http://schemas.openxmlformats.org/officeDocument/2006/relationships/hyperlink" Target="http://media.hhmi.org/hl/05Lect3.html" TargetMode="External"/><Relationship Id="rId1" Type="http://schemas.openxmlformats.org/officeDocument/2006/relationships/slideLayout" Target="../slideLayouts/slideLayout2.xml"/><Relationship Id="rId5" Type="http://schemas.openxmlformats.org/officeDocument/2006/relationships/hyperlink" Target="http://media.hhmi.org/hl/03Lect1.html" TargetMode="External"/><Relationship Id="rId4" Type="http://schemas.openxmlformats.org/officeDocument/2006/relationships/hyperlink" Target="http://media.hhmi.org/hl/08Lect2.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Development &amp; Growth Homeostasis</a:t>
            </a:r>
            <a:br>
              <a:rPr lang="en-US" dirty="0" smtClean="0"/>
            </a:br>
            <a:endParaRPr lang="en-US" dirty="0"/>
          </a:p>
        </p:txBody>
      </p:sp>
      <p:sp>
        <p:nvSpPr>
          <p:cNvPr id="3" name="Subtitle 2"/>
          <p:cNvSpPr>
            <a:spLocks noGrp="1"/>
          </p:cNvSpPr>
          <p:nvPr>
            <p:ph type="subTitle" idx="1"/>
          </p:nvPr>
        </p:nvSpPr>
        <p:spPr/>
        <p:txBody>
          <a:bodyPr/>
          <a:lstStyle/>
          <a:p>
            <a:r>
              <a:rPr lang="en-US" dirty="0" smtClean="0"/>
              <a:t>A Molecular Genetics Analysis</a:t>
            </a:r>
            <a:endParaRPr lang="en-US" dirty="0"/>
          </a:p>
        </p:txBody>
      </p:sp>
    </p:spTree>
    <p:extLst>
      <p:ext uri="{BB962C8B-B14F-4D97-AF65-F5344CB8AC3E}">
        <p14:creationId xmlns:p14="http://schemas.microsoft.com/office/powerpoint/2010/main" val="2831490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IGURE 17. In the mouse, Dicer and Ago2 are required during oogenesis."/>
          <p:cNvPicPr>
            <a:picLocks noChangeAspect="1" noChangeArrowheads="1"/>
          </p:cNvPicPr>
          <p:nvPr/>
        </p:nvPicPr>
        <p:blipFill rotWithShape="1">
          <a:blip r:embed="rId2">
            <a:extLst>
              <a:ext uri="{28A0092B-C50C-407E-A947-70E740481C1C}">
                <a14:useLocalDpi xmlns:a14="http://schemas.microsoft.com/office/drawing/2010/main" val="0"/>
              </a:ext>
            </a:extLst>
          </a:blip>
          <a:srcRect l="57338" t="62235"/>
          <a:stretch/>
        </p:blipFill>
        <p:spPr bwMode="auto">
          <a:xfrm>
            <a:off x="2470837" y="647084"/>
            <a:ext cx="5685334" cy="590796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FIGURE 17. In the mouse, Dicer and Ago2 are required during oogenesis."/>
          <p:cNvPicPr>
            <a:picLocks noChangeAspect="1" noChangeArrowheads="1"/>
          </p:cNvPicPr>
          <p:nvPr/>
        </p:nvPicPr>
        <p:blipFill rotWithShape="1">
          <a:blip r:embed="rId2">
            <a:extLst>
              <a:ext uri="{28A0092B-C50C-407E-A947-70E740481C1C}">
                <a14:useLocalDpi xmlns:a14="http://schemas.microsoft.com/office/drawing/2010/main" val="0"/>
              </a:ext>
            </a:extLst>
          </a:blip>
          <a:srcRect t="62910" r="86537" b="-231"/>
          <a:stretch/>
        </p:blipFill>
        <p:spPr bwMode="auto">
          <a:xfrm>
            <a:off x="457200" y="500482"/>
            <a:ext cx="1861237" cy="60570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7716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Differentiation</a:t>
            </a:r>
            <a:endParaRPr lang="en-US" dirty="0"/>
          </a:p>
        </p:txBody>
      </p:sp>
      <p:sp>
        <p:nvSpPr>
          <p:cNvPr id="3" name="Content Placeholder 2"/>
          <p:cNvSpPr>
            <a:spLocks noGrp="1"/>
          </p:cNvSpPr>
          <p:nvPr>
            <p:ph idx="1"/>
          </p:nvPr>
        </p:nvSpPr>
        <p:spPr/>
        <p:txBody>
          <a:bodyPr/>
          <a:lstStyle/>
          <a:p>
            <a:r>
              <a:rPr lang="en-US" dirty="0" smtClean="0"/>
              <a:t>3 “germ” layers become established </a:t>
            </a:r>
          </a:p>
          <a:p>
            <a:r>
              <a:rPr lang="en-US" dirty="0" smtClean="0"/>
              <a:t>Give rise to various cells, tissues, organs, etc.</a:t>
            </a:r>
          </a:p>
          <a:p>
            <a:r>
              <a:rPr lang="en-US" dirty="0" smtClean="0"/>
              <a:t>Morphogen Gradients influence their fate.</a:t>
            </a:r>
          </a:p>
          <a:p>
            <a:r>
              <a:rPr lang="en-US" dirty="0" smtClean="0"/>
              <a:t>At certain points these stem cells are no longer totipotent.</a:t>
            </a:r>
          </a:p>
          <a:p>
            <a:r>
              <a:rPr lang="en-US" dirty="0" smtClean="0"/>
              <a:t>They can give rise to only specific cells.</a:t>
            </a:r>
            <a:endParaRPr lang="en-US" dirty="0"/>
          </a:p>
        </p:txBody>
      </p:sp>
    </p:spTree>
    <p:extLst>
      <p:ext uri="{BB962C8B-B14F-4D97-AF65-F5344CB8AC3E}">
        <p14:creationId xmlns:p14="http://schemas.microsoft.com/office/powerpoint/2010/main" val="556662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194" name="Picture 2" descr="Image result for gastrul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8062658" cy="632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0572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3101947"/>
            <a:ext cx="8229600" cy="3527453"/>
          </a:xfrm>
        </p:spPr>
        <p:txBody>
          <a:bodyPr>
            <a:noAutofit/>
          </a:bodyPr>
          <a:lstStyle/>
          <a:p>
            <a:pPr marL="0" indent="0">
              <a:buNone/>
            </a:pPr>
            <a:r>
              <a:rPr lang="en-US" sz="2000" dirty="0"/>
              <a:t>(A–C) </a:t>
            </a:r>
            <a:r>
              <a:rPr lang="en-US" sz="2000" dirty="0" err="1"/>
              <a:t>vegT</a:t>
            </a:r>
            <a:r>
              <a:rPr lang="en-US" sz="2000" dirty="0"/>
              <a:t> RNA (green) is anchored to the cortical cytoskeleton at the vegetal pole of the oocyte (A) but is released upon oocyte maturation and diffuses toward the animal pole during early cleavage stages (B). Local translation of </a:t>
            </a:r>
            <a:r>
              <a:rPr lang="en-US" sz="2000" dirty="0" err="1"/>
              <a:t>vegT</a:t>
            </a:r>
            <a:r>
              <a:rPr lang="en-US" sz="2000" dirty="0"/>
              <a:t> RNA generates a gradient of </a:t>
            </a:r>
            <a:r>
              <a:rPr lang="en-US" sz="2000" dirty="0" err="1"/>
              <a:t>VegT</a:t>
            </a:r>
            <a:r>
              <a:rPr lang="en-US" sz="2000" dirty="0"/>
              <a:t> protein (orange) that is restricted to nuclei of prospective endodermal cells located near the vegetal pole (B,C). </a:t>
            </a:r>
            <a:r>
              <a:rPr lang="en-US" sz="2000" dirty="0" err="1"/>
              <a:t>VegT</a:t>
            </a:r>
            <a:r>
              <a:rPr lang="en-US" sz="2000" dirty="0"/>
              <a:t> activates transcription of target genes such as nodal and other TGF-β family members, which encode secreted morphogens (C, small circles). Nodal is proposed to specify endodermal (endo) and mesodermal (</a:t>
            </a:r>
            <a:r>
              <a:rPr lang="en-US" sz="2000" dirty="0" err="1"/>
              <a:t>meso</a:t>
            </a:r>
            <a:r>
              <a:rPr lang="en-US" sz="2000" dirty="0"/>
              <a:t>) fate at high and moderate doses, respectively. Cells that are not exposed to nodal adopt an ectodermal (</a:t>
            </a:r>
            <a:r>
              <a:rPr lang="en-US" sz="2000" dirty="0" err="1"/>
              <a:t>ecto</a:t>
            </a:r>
            <a:r>
              <a:rPr lang="en-US" sz="2000" dirty="0"/>
              <a:t>) fate.</a:t>
            </a:r>
          </a:p>
        </p:txBody>
      </p:sp>
      <p:pic>
        <p:nvPicPr>
          <p:cNvPr id="4" name="Picture 2" descr="An external file that holds a picture, illustration, etc.&#10;Object name is nihms563017f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0"/>
            <a:ext cx="7620000" cy="3101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0302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Asymmetry in Symmetric Life</a:t>
            </a:r>
            <a:endParaRPr lang="en-US" dirty="0"/>
          </a:p>
        </p:txBody>
      </p:sp>
      <p:sp>
        <p:nvSpPr>
          <p:cNvPr id="3" name="Content Placeholder 2"/>
          <p:cNvSpPr>
            <a:spLocks noGrp="1"/>
          </p:cNvSpPr>
          <p:nvPr>
            <p:ph idx="1"/>
          </p:nvPr>
        </p:nvSpPr>
        <p:spPr/>
        <p:txBody>
          <a:bodyPr/>
          <a:lstStyle/>
          <a:p>
            <a:endParaRPr lang="en-US"/>
          </a:p>
        </p:txBody>
      </p:sp>
      <p:pic>
        <p:nvPicPr>
          <p:cNvPr id="6146" name="Picture 2" descr="Figure 11.44. Situs formation in mamma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399" y="1600200"/>
            <a:ext cx="8748767" cy="4991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378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Unregulated Growth Leads to Cancer</a:t>
            </a:r>
            <a:endParaRPr lang="en-US" dirty="0"/>
          </a:p>
        </p:txBody>
      </p:sp>
      <p:sp>
        <p:nvSpPr>
          <p:cNvPr id="3" name="Content Placeholder 2"/>
          <p:cNvSpPr>
            <a:spLocks noGrp="1"/>
          </p:cNvSpPr>
          <p:nvPr>
            <p:ph idx="1"/>
          </p:nvPr>
        </p:nvSpPr>
        <p:spPr/>
        <p:txBody>
          <a:bodyPr/>
          <a:lstStyle/>
          <a:p>
            <a:r>
              <a:rPr lang="en-US" dirty="0" smtClean="0"/>
              <a:t>Growth Stimulation Mutations</a:t>
            </a:r>
          </a:p>
          <a:p>
            <a:r>
              <a:rPr lang="en-US" dirty="0" smtClean="0"/>
              <a:t>Growth Inhibition Mutations</a:t>
            </a:r>
          </a:p>
          <a:p>
            <a:r>
              <a:rPr lang="en-US" dirty="0" smtClean="0"/>
              <a:t>Repair Mechanism Mutations</a:t>
            </a:r>
            <a:endParaRPr lang="en-US" dirty="0"/>
          </a:p>
        </p:txBody>
      </p:sp>
    </p:spTree>
    <p:extLst>
      <p:ext uri="{BB962C8B-B14F-4D97-AF65-F5344CB8AC3E}">
        <p14:creationId xmlns:p14="http://schemas.microsoft.com/office/powerpoint/2010/main" val="1821675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descr="Image result for cancer, transduction pathway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81000"/>
            <a:ext cx="8191500" cy="6143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2170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694" r="11547"/>
          <a:stretch/>
        </p:blipFill>
        <p:spPr bwMode="auto">
          <a:xfrm>
            <a:off x="-17206" y="-14748"/>
            <a:ext cx="9134856" cy="6720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081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 Videos</a:t>
            </a:r>
            <a:endParaRPr lang="en-US" dirty="0"/>
          </a:p>
        </p:txBody>
      </p:sp>
      <p:sp>
        <p:nvSpPr>
          <p:cNvPr id="3" name="Content Placeholder 2"/>
          <p:cNvSpPr>
            <a:spLocks noGrp="1"/>
          </p:cNvSpPr>
          <p:nvPr>
            <p:ph idx="1"/>
          </p:nvPr>
        </p:nvSpPr>
        <p:spPr/>
        <p:txBody>
          <a:bodyPr/>
          <a:lstStyle/>
          <a:p>
            <a:r>
              <a:rPr lang="en-US" dirty="0" smtClean="0"/>
              <a:t>Evolution &amp; Development: </a:t>
            </a:r>
            <a:r>
              <a:rPr lang="en-US" dirty="0" smtClean="0">
                <a:hlinkClick r:id="rId2"/>
              </a:rPr>
              <a:t>http</a:t>
            </a:r>
            <a:r>
              <a:rPr lang="en-US" dirty="0">
                <a:hlinkClick r:id="rId2"/>
              </a:rPr>
              <a:t>://</a:t>
            </a:r>
            <a:r>
              <a:rPr lang="en-US" dirty="0" smtClean="0">
                <a:hlinkClick r:id="rId2"/>
              </a:rPr>
              <a:t>media.hhmi.org/hl/05Lect3.html</a:t>
            </a:r>
            <a:endParaRPr lang="en-US" dirty="0" smtClean="0">
              <a:hlinkClick r:id="rId3"/>
            </a:endParaRPr>
          </a:p>
          <a:p>
            <a:r>
              <a:rPr lang="en-US" dirty="0" smtClean="0"/>
              <a:t>Neuron Development &amp; Differentiation: </a:t>
            </a:r>
            <a:r>
              <a:rPr lang="en-US" dirty="0" smtClean="0">
                <a:hlinkClick r:id="rId4"/>
              </a:rPr>
              <a:t>http</a:t>
            </a:r>
            <a:r>
              <a:rPr lang="en-US" dirty="0">
                <a:hlinkClick r:id="rId4"/>
              </a:rPr>
              <a:t>://</a:t>
            </a:r>
            <a:r>
              <a:rPr lang="en-US" dirty="0" smtClean="0">
                <a:hlinkClick r:id="rId4"/>
              </a:rPr>
              <a:t>media.hhmi.org/hl/08Lect2.html</a:t>
            </a:r>
            <a:endParaRPr lang="en-US" dirty="0" smtClean="0"/>
          </a:p>
          <a:p>
            <a:r>
              <a:rPr lang="en-US" dirty="0"/>
              <a:t>Cancer Cells: </a:t>
            </a:r>
            <a:r>
              <a:rPr lang="en-US" dirty="0">
                <a:hlinkClick r:id="rId5"/>
              </a:rPr>
              <a:t>http://</a:t>
            </a:r>
            <a:r>
              <a:rPr lang="en-US" dirty="0" smtClean="0">
                <a:hlinkClick r:id="rId5"/>
              </a:rPr>
              <a:t>media.hhmi.org/hl/03Lect1.html</a:t>
            </a:r>
            <a:endParaRPr lang="en-US" dirty="0" smtClean="0"/>
          </a:p>
          <a:p>
            <a:pPr marL="0" indent="0">
              <a:buNone/>
            </a:pPr>
            <a:endParaRPr lang="en-US" dirty="0"/>
          </a:p>
        </p:txBody>
      </p:sp>
    </p:spTree>
    <p:extLst>
      <p:ext uri="{BB962C8B-B14F-4D97-AF65-F5344CB8AC3E}">
        <p14:creationId xmlns:p14="http://schemas.microsoft.com/office/powerpoint/2010/main" val="942550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 egg fertilized by a sperm = a baby!</a:t>
            </a:r>
            <a:endParaRPr lang="en-US" dirty="0"/>
          </a:p>
        </p:txBody>
      </p:sp>
      <p:sp>
        <p:nvSpPr>
          <p:cNvPr id="3" name="Content Placeholder 2"/>
          <p:cNvSpPr>
            <a:spLocks noGrp="1"/>
          </p:cNvSpPr>
          <p:nvPr>
            <p:ph idx="1"/>
          </p:nvPr>
        </p:nvSpPr>
        <p:spPr/>
        <p:txBody>
          <a:bodyPr/>
          <a:lstStyle/>
          <a:p>
            <a:r>
              <a:rPr lang="en-US" dirty="0" smtClean="0"/>
              <a:t>What are all the steps in between?</a:t>
            </a:r>
          </a:p>
          <a:p>
            <a:r>
              <a:rPr lang="en-US" dirty="0" smtClean="0"/>
              <a:t>What is required?</a:t>
            </a:r>
          </a:p>
          <a:p>
            <a:r>
              <a:rPr lang="en-US" dirty="0" smtClean="0"/>
              <a:t>How are the steps regulated?</a:t>
            </a:r>
          </a:p>
          <a:p>
            <a:r>
              <a:rPr lang="en-US" dirty="0" smtClean="0"/>
              <a:t>How is normal growth maintained?</a:t>
            </a:r>
          </a:p>
          <a:p>
            <a:r>
              <a:rPr lang="en-US" dirty="0" smtClean="0"/>
              <a:t>How does this reflect evolution by descent with modification?</a:t>
            </a:r>
            <a:endParaRPr lang="en-US" dirty="0"/>
          </a:p>
        </p:txBody>
      </p:sp>
    </p:spTree>
    <p:extLst>
      <p:ext uri="{BB962C8B-B14F-4D97-AF65-F5344CB8AC3E}">
        <p14:creationId xmlns:p14="http://schemas.microsoft.com/office/powerpoint/2010/main" val="1138864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467600" cy="1143000"/>
          </a:xfrm>
        </p:spPr>
        <p:txBody>
          <a:bodyPr>
            <a:normAutofit fontScale="90000"/>
          </a:bodyPr>
          <a:lstStyle/>
          <a:p>
            <a:r>
              <a:rPr lang="en-US" dirty="0"/>
              <a:t>Maternal Control of </a:t>
            </a:r>
            <a:r>
              <a:rPr lang="en-US" dirty="0" smtClean="0"/>
              <a:t>Development: </a:t>
            </a:r>
            <a:r>
              <a:rPr lang="en-US" dirty="0"/>
              <a:t>My Mother Made Me Do It!</a:t>
            </a:r>
          </a:p>
        </p:txBody>
      </p:sp>
      <p:sp>
        <p:nvSpPr>
          <p:cNvPr id="3" name="Content Placeholder 2"/>
          <p:cNvSpPr>
            <a:spLocks noGrp="1"/>
          </p:cNvSpPr>
          <p:nvPr>
            <p:ph idx="1"/>
          </p:nvPr>
        </p:nvSpPr>
        <p:spPr>
          <a:xfrm>
            <a:off x="381000" y="1828800"/>
            <a:ext cx="8458200" cy="4038600"/>
          </a:xfrm>
        </p:spPr>
        <p:txBody>
          <a:bodyPr>
            <a:normAutofit fontScale="85000" lnSpcReduction="20000"/>
          </a:bodyPr>
          <a:lstStyle/>
          <a:p>
            <a:r>
              <a:rPr lang="en-US" dirty="0" smtClean="0"/>
              <a:t>The genetic code for constructing cells is only part of the story.</a:t>
            </a:r>
          </a:p>
          <a:p>
            <a:r>
              <a:rPr lang="en-US" dirty="0" smtClean="0"/>
              <a:t>The DNA code is only instructions.</a:t>
            </a:r>
          </a:p>
          <a:p>
            <a:r>
              <a:rPr lang="en-US" dirty="0" smtClean="0"/>
              <a:t>All necessary proteins &amp; RNA molecules needed to activate the cell &amp; initiate development reside in the oocyte produced by the mother.</a:t>
            </a:r>
          </a:p>
          <a:p>
            <a:r>
              <a:rPr lang="en-US" dirty="0" smtClean="0"/>
              <a:t>All of the oocytes are produced by females before they are even born!</a:t>
            </a:r>
          </a:p>
          <a:p>
            <a:r>
              <a:rPr lang="en-US" dirty="0" smtClean="0"/>
              <a:t>Any and all environmental stresses/toxins can affect normal oocyte maintenance…no pressure ladies.</a:t>
            </a:r>
            <a:endParaRPr lang="en-US" dirty="0"/>
          </a:p>
        </p:txBody>
      </p:sp>
    </p:spTree>
    <p:extLst>
      <p:ext uri="{BB962C8B-B14F-4D97-AF65-F5344CB8AC3E}">
        <p14:creationId xmlns:p14="http://schemas.microsoft.com/office/powerpoint/2010/main" val="434524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Asymmetric Distribution</a:t>
            </a:r>
            <a:endParaRPr lang="en-US" dirty="0"/>
          </a:p>
        </p:txBody>
      </p:sp>
      <p:sp>
        <p:nvSpPr>
          <p:cNvPr id="3" name="Content Placeholder 2"/>
          <p:cNvSpPr>
            <a:spLocks noGrp="1"/>
          </p:cNvSpPr>
          <p:nvPr>
            <p:ph idx="1"/>
          </p:nvPr>
        </p:nvSpPr>
        <p:spPr/>
        <p:txBody>
          <a:bodyPr/>
          <a:lstStyle/>
          <a:p>
            <a:endParaRPr lang="en-US"/>
          </a:p>
        </p:txBody>
      </p:sp>
      <p:pic>
        <p:nvPicPr>
          <p:cNvPr id="1025" name="Picture 1" descr="FIGURE 3. Schematics depicting development of individual follicles within the ovaries of model vertebrates."/>
          <p:cNvPicPr>
            <a:picLocks noChangeAspect="1" noChangeArrowheads="1"/>
          </p:cNvPicPr>
          <p:nvPr/>
        </p:nvPicPr>
        <p:blipFill rotWithShape="1">
          <a:blip r:embed="rId2">
            <a:extLst>
              <a:ext uri="{28A0092B-C50C-407E-A947-70E740481C1C}">
                <a14:useLocalDpi xmlns:a14="http://schemas.microsoft.com/office/drawing/2010/main" val="0"/>
              </a:ext>
            </a:extLst>
          </a:blip>
          <a:srcRect l="1613" r="1827" b="22372"/>
          <a:stretch/>
        </p:blipFill>
        <p:spPr bwMode="auto">
          <a:xfrm>
            <a:off x="-22123" y="1484968"/>
            <a:ext cx="9144000" cy="5373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481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Reasoning for Asymmetric Distribution</a:t>
            </a:r>
            <a:endParaRPr lang="en-US" dirty="0"/>
          </a:p>
        </p:txBody>
      </p:sp>
      <p:sp>
        <p:nvSpPr>
          <p:cNvPr id="3" name="Content Placeholder 2"/>
          <p:cNvSpPr>
            <a:spLocks noGrp="1"/>
          </p:cNvSpPr>
          <p:nvPr>
            <p:ph idx="1"/>
          </p:nvPr>
        </p:nvSpPr>
        <p:spPr/>
        <p:txBody>
          <a:bodyPr/>
          <a:lstStyle/>
          <a:p>
            <a:endParaRPr lang="en-US"/>
          </a:p>
        </p:txBody>
      </p:sp>
      <p:pic>
        <p:nvPicPr>
          <p:cNvPr id="1025" name="Picture 1" descr="FIGURE 4. The Balbiani body is a conserved asymmetric structure in the primary oocytes from insects to mamma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78858"/>
            <a:ext cx="7772400" cy="4439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794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944562"/>
          </a:xfrm>
        </p:spPr>
        <p:txBody>
          <a:bodyPr/>
          <a:lstStyle/>
          <a:p>
            <a:r>
              <a:rPr lang="en-US" dirty="0" smtClean="0"/>
              <a:t>Disruptions</a:t>
            </a:r>
            <a:endParaRPr lang="en-US" dirty="0"/>
          </a:p>
        </p:txBody>
      </p:sp>
      <p:pic>
        <p:nvPicPr>
          <p:cNvPr id="2050" name="Picture 2" descr="FIGURE 6. Regulators of Balbiani body dynamics in zebrafish oocytes."/>
          <p:cNvPicPr>
            <a:picLocks noChangeAspect="1" noChangeArrowheads="1"/>
          </p:cNvPicPr>
          <p:nvPr/>
        </p:nvPicPr>
        <p:blipFill rotWithShape="1">
          <a:blip r:embed="rId2">
            <a:extLst>
              <a:ext uri="{28A0092B-C50C-407E-A947-70E740481C1C}">
                <a14:useLocalDpi xmlns:a14="http://schemas.microsoft.com/office/drawing/2010/main" val="0"/>
              </a:ext>
            </a:extLst>
          </a:blip>
          <a:srcRect t="40967"/>
          <a:stretch/>
        </p:blipFill>
        <p:spPr bwMode="auto">
          <a:xfrm>
            <a:off x="1295400" y="1463720"/>
            <a:ext cx="6781800" cy="5394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3144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009" y="0"/>
            <a:ext cx="8229600" cy="1143000"/>
          </a:xfrm>
        </p:spPr>
        <p:txBody>
          <a:bodyPr/>
          <a:lstStyle/>
          <a:p>
            <a:r>
              <a:rPr lang="en-US" dirty="0" smtClean="0"/>
              <a:t>Oocyte Activation</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descr="FIGURE 14. Mechanisms to move the cytoplasm and dorsal determinants in (A) Xenopus and (B) zebrafi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71600"/>
            <a:ext cx="8640019" cy="5311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271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Cleavage Produces a Blastula</a:t>
            </a:r>
            <a:endParaRPr lang="en-US" dirty="0"/>
          </a:p>
        </p:txBody>
      </p:sp>
      <p:sp>
        <p:nvSpPr>
          <p:cNvPr id="3" name="Content Placeholder 2"/>
          <p:cNvSpPr>
            <a:spLocks noGrp="1"/>
          </p:cNvSpPr>
          <p:nvPr>
            <p:ph idx="1"/>
          </p:nvPr>
        </p:nvSpPr>
        <p:spPr/>
        <p:txBody>
          <a:bodyPr/>
          <a:lstStyle/>
          <a:p>
            <a:endParaRPr lang="en-US"/>
          </a:p>
        </p:txBody>
      </p:sp>
      <p:pic>
        <p:nvPicPr>
          <p:cNvPr id="5124" name="Picture 4" descr="Figure 11.22. The cleavage of a single mouse embryo in vit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504949"/>
            <a:ext cx="8382000" cy="46830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3430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Leaving the Nest</a:t>
            </a:r>
            <a:endParaRPr lang="en-US" dirty="0"/>
          </a:p>
        </p:txBody>
      </p:sp>
      <p:sp>
        <p:nvSpPr>
          <p:cNvPr id="3" name="Content Placeholder 2"/>
          <p:cNvSpPr>
            <a:spLocks noGrp="1"/>
          </p:cNvSpPr>
          <p:nvPr>
            <p:ph idx="1"/>
          </p:nvPr>
        </p:nvSpPr>
        <p:spPr/>
        <p:txBody>
          <a:bodyPr/>
          <a:lstStyle/>
          <a:p>
            <a:r>
              <a:rPr lang="en-US" dirty="0" smtClean="0"/>
              <a:t>How do the maternal genes &amp; proteins stop &amp; allow the zygote’s genome to take over?</a:t>
            </a:r>
          </a:p>
          <a:p>
            <a:pPr lvl="1"/>
            <a:r>
              <a:rPr lang="en-US" dirty="0" smtClean="0"/>
              <a:t>Some maternal </a:t>
            </a:r>
            <a:r>
              <a:rPr lang="en-US" b="1" u="sng" dirty="0" smtClean="0"/>
              <a:t>proteins</a:t>
            </a:r>
            <a:r>
              <a:rPr lang="en-US" dirty="0" smtClean="0"/>
              <a:t> &amp; </a:t>
            </a:r>
            <a:r>
              <a:rPr lang="en-US" b="1" u="sng" dirty="0" smtClean="0"/>
              <a:t>RNA</a:t>
            </a:r>
            <a:r>
              <a:rPr lang="en-US" dirty="0" smtClean="0"/>
              <a:t> silence the zygote genome based on their </a:t>
            </a:r>
            <a:r>
              <a:rPr lang="en-US" b="1" i="1" dirty="0" smtClean="0">
                <a:solidFill>
                  <a:srgbClr val="FF0000"/>
                </a:solidFill>
              </a:rPr>
              <a:t>longevity</a:t>
            </a:r>
            <a:r>
              <a:rPr lang="en-US" dirty="0" smtClean="0"/>
              <a:t>.</a:t>
            </a:r>
          </a:p>
          <a:p>
            <a:pPr lvl="1"/>
            <a:r>
              <a:rPr lang="en-US" dirty="0" smtClean="0"/>
              <a:t>Natural selection has driven the </a:t>
            </a:r>
            <a:r>
              <a:rPr lang="en-US" b="1" i="1" dirty="0" smtClean="0">
                <a:solidFill>
                  <a:srgbClr val="FF0000"/>
                </a:solidFill>
              </a:rPr>
              <a:t>timing</a:t>
            </a:r>
            <a:r>
              <a:rPr lang="en-US" dirty="0" smtClean="0">
                <a:solidFill>
                  <a:srgbClr val="FF0000"/>
                </a:solidFill>
              </a:rPr>
              <a:t> </a:t>
            </a:r>
            <a:r>
              <a:rPr lang="en-US" dirty="0" smtClean="0"/>
              <a:t>of events: maternal molecules begin breaking down at “the right time” which allows the zygote genome to be expressed by other longer-lived pre-existing maternal proteins.</a:t>
            </a:r>
            <a:endParaRPr lang="en-US" dirty="0"/>
          </a:p>
        </p:txBody>
      </p:sp>
    </p:spTree>
    <p:extLst>
      <p:ext uri="{BB962C8B-B14F-4D97-AF65-F5344CB8AC3E}">
        <p14:creationId xmlns:p14="http://schemas.microsoft.com/office/powerpoint/2010/main" val="25262666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TotalTime>
  <Words>440</Words>
  <Application>Microsoft Office PowerPoint</Application>
  <PresentationFormat>On-screen Show (4:3)</PresentationFormat>
  <Paragraphs>39</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Development &amp; Growth Homeostasis </vt:lpstr>
      <vt:lpstr>An egg fertilized by a sperm = a baby!</vt:lpstr>
      <vt:lpstr>Maternal Control of Development: My Mother Made Me Do It!</vt:lpstr>
      <vt:lpstr>Asymmetric Distribution</vt:lpstr>
      <vt:lpstr>Reasoning for Asymmetric Distribution</vt:lpstr>
      <vt:lpstr>Disruptions</vt:lpstr>
      <vt:lpstr>Oocyte Activation</vt:lpstr>
      <vt:lpstr>Cleavage Produces a Blastula</vt:lpstr>
      <vt:lpstr>Leaving the Nest</vt:lpstr>
      <vt:lpstr>PowerPoint Presentation</vt:lpstr>
      <vt:lpstr>Differentiation</vt:lpstr>
      <vt:lpstr>PowerPoint Presentation</vt:lpstr>
      <vt:lpstr>PowerPoint Presentation</vt:lpstr>
      <vt:lpstr>Asymmetry in Symmetric Life</vt:lpstr>
      <vt:lpstr>Unregulated Growth Leads to Cancer</vt:lpstr>
      <vt:lpstr>PowerPoint Presentation</vt:lpstr>
      <vt:lpstr>PowerPoint Presentation</vt:lpstr>
      <vt:lpstr>Lecture Videos</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&amp; Growth</dc:title>
  <dc:creator>Leanne</dc:creator>
  <cp:lastModifiedBy>Petrov, Leanne</cp:lastModifiedBy>
  <cp:revision>41</cp:revision>
  <dcterms:created xsi:type="dcterms:W3CDTF">2017-11-09T01:15:37Z</dcterms:created>
  <dcterms:modified xsi:type="dcterms:W3CDTF">2017-11-20T13:58:38Z</dcterms:modified>
</cp:coreProperties>
</file>